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21386800" cy="30279975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323195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646389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969584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292779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1615973" algn="l" defTabSz="646389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1939168" algn="l" defTabSz="646389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2262363" algn="l" defTabSz="646389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2585557" algn="l" defTabSz="646389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701">
          <p15:clr>
            <a:srgbClr val="A4A3A4"/>
          </p15:clr>
        </p15:guide>
        <p15:guide id="3" pos="12701" userDrawn="1">
          <p15:clr>
            <a:srgbClr val="A4A3A4"/>
          </p15:clr>
        </p15:guide>
        <p15:guide id="5" pos="12519" userDrawn="1">
          <p15:clr>
            <a:srgbClr val="A4A3A4"/>
          </p15:clr>
        </p15:guide>
        <p15:guide id="6" orient="horz" pos="3391" userDrawn="1">
          <p15:clr>
            <a:srgbClr val="A4A3A4"/>
          </p15:clr>
        </p15:guide>
        <p15:guide id="7" orient="horz" pos="6022" userDrawn="1">
          <p15:clr>
            <a:srgbClr val="A4A3A4"/>
          </p15:clr>
        </p15:guide>
        <p15:guide id="8" pos="10501" userDrawn="1">
          <p15:clr>
            <a:srgbClr val="A4A3A4"/>
          </p15:clr>
        </p15:guide>
        <p15:guide id="9" orient="horz" pos="5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D6"/>
    <a:srgbClr val="E9D7E7"/>
    <a:srgbClr val="72727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96" autoAdjust="0"/>
    <p:restoredTop sz="94618" autoAdjust="0"/>
  </p:normalViewPr>
  <p:slideViewPr>
    <p:cSldViewPr snapToGrid="0">
      <p:cViewPr>
        <p:scale>
          <a:sx n="31" d="100"/>
          <a:sy n="31" d="100"/>
        </p:scale>
        <p:origin x="1328" y="552"/>
      </p:cViewPr>
      <p:guideLst>
        <p:guide orient="horz" pos="1728"/>
        <p:guide pos="701"/>
        <p:guide pos="12701"/>
        <p:guide pos="12519"/>
        <p:guide orient="horz" pos="3391"/>
        <p:guide orient="horz" pos="6022"/>
        <p:guide pos="10501"/>
        <p:guide orient="horz" pos="57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3925" y="768350"/>
            <a:ext cx="271145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4A6CD4C1-6D6D-4CFB-9DC5-1D8FF776892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98208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323195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646389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969584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292779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1615973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39168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62363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85557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4515" y="9406488"/>
            <a:ext cx="18177771" cy="6490331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07908" y="17158952"/>
            <a:ext cx="14970984" cy="7737866"/>
          </a:xfrm>
        </p:spPr>
        <p:txBody>
          <a:bodyPr/>
          <a:lstStyle>
            <a:lvl1pPr marL="0" indent="0" algn="ctr">
              <a:buNone/>
              <a:defRPr/>
            </a:lvl1pPr>
            <a:lvl2pPr marL="323195" indent="0" algn="ctr">
              <a:buNone/>
              <a:defRPr/>
            </a:lvl2pPr>
            <a:lvl3pPr marL="646389" indent="0" algn="ctr">
              <a:buNone/>
              <a:defRPr/>
            </a:lvl3pPr>
            <a:lvl4pPr marL="969584" indent="0" algn="ctr">
              <a:buNone/>
              <a:defRPr/>
            </a:lvl4pPr>
            <a:lvl5pPr marL="1292779" indent="0" algn="ctr">
              <a:buNone/>
              <a:defRPr/>
            </a:lvl5pPr>
            <a:lvl6pPr marL="1615973" indent="0" algn="ctr">
              <a:buNone/>
              <a:defRPr/>
            </a:lvl6pPr>
            <a:lvl7pPr marL="1939168" indent="0" algn="ctr">
              <a:buNone/>
              <a:defRPr/>
            </a:lvl7pPr>
            <a:lvl8pPr marL="2262363" indent="0" algn="ctr">
              <a:buNone/>
              <a:defRPr/>
            </a:lvl8pPr>
            <a:lvl9pPr marL="2585557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6189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4275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5272602" y="3323768"/>
            <a:ext cx="4526502" cy="942220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89731" y="3323768"/>
            <a:ext cx="13475231" cy="9422209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3973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7066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9730" y="19457517"/>
            <a:ext cx="18178892" cy="6014223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89730" y="12833562"/>
            <a:ext cx="18178892" cy="6623955"/>
          </a:xfrm>
        </p:spPr>
        <p:txBody>
          <a:bodyPr anchor="b"/>
          <a:lstStyle>
            <a:lvl1pPr marL="0" indent="0">
              <a:buNone/>
              <a:defRPr sz="1400"/>
            </a:lvl1pPr>
            <a:lvl2pPr marL="323195" indent="0">
              <a:buNone/>
              <a:defRPr sz="1300"/>
            </a:lvl2pPr>
            <a:lvl3pPr marL="646389" indent="0">
              <a:buNone/>
              <a:defRPr sz="1100"/>
            </a:lvl3pPr>
            <a:lvl4pPr marL="969584" indent="0">
              <a:buNone/>
              <a:defRPr sz="1000"/>
            </a:lvl4pPr>
            <a:lvl5pPr marL="1292779" indent="0">
              <a:buNone/>
              <a:defRPr sz="1000"/>
            </a:lvl5pPr>
            <a:lvl6pPr marL="1615973" indent="0">
              <a:buNone/>
              <a:defRPr sz="1000"/>
            </a:lvl6pPr>
            <a:lvl7pPr marL="1939168" indent="0">
              <a:buNone/>
              <a:defRPr sz="1000"/>
            </a:lvl7pPr>
            <a:lvl8pPr marL="2262363" indent="0">
              <a:buNone/>
              <a:defRPr sz="1000"/>
            </a:lvl8pPr>
            <a:lvl9pPr marL="2585557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3623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0851" y="8466625"/>
            <a:ext cx="9000307" cy="427935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798798" y="8466625"/>
            <a:ext cx="9000306" cy="427935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5931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677" y="1212727"/>
            <a:ext cx="19247447" cy="504628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9677" y="6777792"/>
            <a:ext cx="9448808" cy="282520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195" indent="0">
              <a:buNone/>
              <a:defRPr sz="1400" b="1"/>
            </a:lvl2pPr>
            <a:lvl3pPr marL="646389" indent="0">
              <a:buNone/>
              <a:defRPr sz="1300" b="1"/>
            </a:lvl3pPr>
            <a:lvl4pPr marL="969584" indent="0">
              <a:buNone/>
              <a:defRPr sz="1100" b="1"/>
            </a:lvl4pPr>
            <a:lvl5pPr marL="1292779" indent="0">
              <a:buNone/>
              <a:defRPr sz="1100" b="1"/>
            </a:lvl5pPr>
            <a:lvl6pPr marL="1615973" indent="0">
              <a:buNone/>
              <a:defRPr sz="1100" b="1"/>
            </a:lvl6pPr>
            <a:lvl7pPr marL="1939168" indent="0">
              <a:buNone/>
              <a:defRPr sz="1100" b="1"/>
            </a:lvl7pPr>
            <a:lvl8pPr marL="2262363" indent="0">
              <a:buNone/>
              <a:defRPr sz="1100" b="1"/>
            </a:lvl8pPr>
            <a:lvl9pPr marL="2585557" indent="0">
              <a:buNone/>
              <a:defRPr sz="11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69677" y="9602994"/>
            <a:ext cx="9448808" cy="174452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0863831" y="6777792"/>
            <a:ext cx="9453293" cy="2825203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195" indent="0">
              <a:buNone/>
              <a:defRPr sz="1400" b="1"/>
            </a:lvl2pPr>
            <a:lvl3pPr marL="646389" indent="0">
              <a:buNone/>
              <a:defRPr sz="1300" b="1"/>
            </a:lvl3pPr>
            <a:lvl4pPr marL="969584" indent="0">
              <a:buNone/>
              <a:defRPr sz="1100" b="1"/>
            </a:lvl4pPr>
            <a:lvl5pPr marL="1292779" indent="0">
              <a:buNone/>
              <a:defRPr sz="1100" b="1"/>
            </a:lvl5pPr>
            <a:lvl6pPr marL="1615973" indent="0">
              <a:buNone/>
              <a:defRPr sz="1100" b="1"/>
            </a:lvl6pPr>
            <a:lvl7pPr marL="1939168" indent="0">
              <a:buNone/>
              <a:defRPr sz="1100" b="1"/>
            </a:lvl7pPr>
            <a:lvl8pPr marL="2262363" indent="0">
              <a:buNone/>
              <a:defRPr sz="1100" b="1"/>
            </a:lvl8pPr>
            <a:lvl9pPr marL="2585557" indent="0">
              <a:buNone/>
              <a:defRPr sz="11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0863831" y="9602994"/>
            <a:ext cx="9453293" cy="174452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8007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0039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84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677" y="1205989"/>
            <a:ext cx="7035870" cy="5130506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61192" y="1205989"/>
            <a:ext cx="11955932" cy="2584229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69677" y="6336495"/>
            <a:ext cx="7035870" cy="20711790"/>
          </a:xfrm>
        </p:spPr>
        <p:txBody>
          <a:bodyPr/>
          <a:lstStyle>
            <a:lvl1pPr marL="0" indent="0">
              <a:buNone/>
              <a:defRPr sz="1000"/>
            </a:lvl1pPr>
            <a:lvl2pPr marL="323195" indent="0">
              <a:buNone/>
              <a:defRPr sz="800"/>
            </a:lvl2pPr>
            <a:lvl3pPr marL="646389" indent="0">
              <a:buNone/>
              <a:defRPr sz="700"/>
            </a:lvl3pPr>
            <a:lvl4pPr marL="969584" indent="0">
              <a:buNone/>
              <a:defRPr sz="600"/>
            </a:lvl4pPr>
            <a:lvl5pPr marL="1292779" indent="0">
              <a:buNone/>
              <a:defRPr sz="600"/>
            </a:lvl5pPr>
            <a:lvl6pPr marL="1615973" indent="0">
              <a:buNone/>
              <a:defRPr sz="600"/>
            </a:lvl6pPr>
            <a:lvl7pPr marL="1939168" indent="0">
              <a:buNone/>
              <a:defRPr sz="600"/>
            </a:lvl7pPr>
            <a:lvl8pPr marL="2262363" indent="0">
              <a:buNone/>
              <a:defRPr sz="600"/>
            </a:lvl8pPr>
            <a:lvl9pPr marL="2585557" indent="0">
              <a:buNone/>
              <a:defRPr sz="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0281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2370" y="21195758"/>
            <a:ext cx="12831631" cy="2502932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92370" y="2705053"/>
            <a:ext cx="12831631" cy="18168434"/>
          </a:xfrm>
        </p:spPr>
        <p:txBody>
          <a:bodyPr/>
          <a:lstStyle>
            <a:lvl1pPr marL="0" indent="0">
              <a:buNone/>
              <a:defRPr sz="2300"/>
            </a:lvl1pPr>
            <a:lvl2pPr marL="323195" indent="0">
              <a:buNone/>
              <a:defRPr sz="2000"/>
            </a:lvl2pPr>
            <a:lvl3pPr marL="646389" indent="0">
              <a:buNone/>
              <a:defRPr sz="1700"/>
            </a:lvl3pPr>
            <a:lvl4pPr marL="969584" indent="0">
              <a:buNone/>
              <a:defRPr sz="1400"/>
            </a:lvl4pPr>
            <a:lvl5pPr marL="1292779" indent="0">
              <a:buNone/>
              <a:defRPr sz="1400"/>
            </a:lvl5pPr>
            <a:lvl6pPr marL="1615973" indent="0">
              <a:buNone/>
              <a:defRPr sz="1400"/>
            </a:lvl6pPr>
            <a:lvl7pPr marL="1939168" indent="0">
              <a:buNone/>
              <a:defRPr sz="1400"/>
            </a:lvl7pPr>
            <a:lvl8pPr marL="2262363" indent="0">
              <a:buNone/>
              <a:defRPr sz="1400"/>
            </a:lvl8pPr>
            <a:lvl9pPr marL="2585557" indent="0">
              <a:buNone/>
              <a:defRPr sz="14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192370" y="23698690"/>
            <a:ext cx="12831631" cy="3552838"/>
          </a:xfrm>
        </p:spPr>
        <p:txBody>
          <a:bodyPr/>
          <a:lstStyle>
            <a:lvl1pPr marL="0" indent="0">
              <a:buNone/>
              <a:defRPr sz="1000"/>
            </a:lvl1pPr>
            <a:lvl2pPr marL="323195" indent="0">
              <a:buNone/>
              <a:defRPr sz="800"/>
            </a:lvl2pPr>
            <a:lvl3pPr marL="646389" indent="0">
              <a:buNone/>
              <a:defRPr sz="700"/>
            </a:lvl3pPr>
            <a:lvl4pPr marL="969584" indent="0">
              <a:buNone/>
              <a:defRPr sz="600"/>
            </a:lvl4pPr>
            <a:lvl5pPr marL="1292779" indent="0">
              <a:buNone/>
              <a:defRPr sz="600"/>
            </a:lvl5pPr>
            <a:lvl6pPr marL="1615973" indent="0">
              <a:buNone/>
              <a:defRPr sz="600"/>
            </a:lvl6pPr>
            <a:lvl7pPr marL="1939168" indent="0">
              <a:buNone/>
              <a:defRPr sz="600"/>
            </a:lvl7pPr>
            <a:lvl8pPr marL="2262363" indent="0">
              <a:buNone/>
              <a:defRPr sz="600"/>
            </a:lvl8pPr>
            <a:lvl9pPr marL="2585557" indent="0">
              <a:buNone/>
              <a:defRPr sz="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7032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tif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89730" y="3323768"/>
            <a:ext cx="18055554" cy="224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0852" y="8466625"/>
            <a:ext cx="18108253" cy="4279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Aufzählungspunkt 1</a:t>
            </a:r>
          </a:p>
          <a:p>
            <a:pPr lvl="1"/>
            <a:r>
              <a:rPr lang="de-DE" altLang="de-DE"/>
              <a:t>Aufzählungspunkt 2</a:t>
            </a:r>
          </a:p>
          <a:p>
            <a:pPr lvl="2"/>
            <a:r>
              <a:rPr lang="de-DE" altLang="de-DE"/>
              <a:t>Aufzählungspunkt 3</a:t>
            </a:r>
          </a:p>
          <a:p>
            <a:pPr lvl="3"/>
            <a:r>
              <a:rPr lang="de-DE" altLang="de-DE"/>
              <a:t>Aufzählungspunkt 4</a:t>
            </a:r>
          </a:p>
          <a:p>
            <a:pPr lvl="4"/>
            <a:r>
              <a:rPr lang="de-DE" altLang="de-DE"/>
              <a:t>Aufzählungspunkt 5</a:t>
            </a:r>
          </a:p>
          <a:p>
            <a:pPr lvl="4"/>
            <a:r>
              <a:rPr lang="de-DE" altLang="de-DE"/>
              <a:t>Aufzählungspunkt 6</a:t>
            </a:r>
          </a:p>
          <a:p>
            <a:pPr lvl="0"/>
            <a:r>
              <a:rPr lang="de-DE" altLang="de-DE"/>
              <a:t>Aufzählungspunkt 7</a:t>
            </a:r>
          </a:p>
          <a:p>
            <a:pPr lvl="0"/>
            <a:r>
              <a:rPr lang="de-DE" altLang="de-DE"/>
              <a:t>Aufzählungspunkt 8</a:t>
            </a:r>
          </a:p>
          <a:p>
            <a:pPr lvl="0"/>
            <a:endParaRPr lang="de-DE" altLang="de-DE"/>
          </a:p>
        </p:txBody>
      </p:sp>
      <p:pic>
        <p:nvPicPr>
          <p:cNvPr id="1052" name="Picture 28" descr="kit-logo_standard_en_farbe-rgb_positiv_groß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8638"/>
          <a:stretch/>
        </p:blipFill>
        <p:spPr bwMode="auto">
          <a:xfrm>
            <a:off x="1071919" y="1017342"/>
            <a:ext cx="3916541" cy="177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6" name="Text Box 32"/>
          <p:cNvSpPr txBox="1">
            <a:spLocks noChangeArrowheads="1"/>
          </p:cNvSpPr>
          <p:nvPr/>
        </p:nvSpPr>
        <p:spPr bwMode="auto">
          <a:xfrm>
            <a:off x="1002401" y="29465345"/>
            <a:ext cx="10212382" cy="424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639" tIns="32319" rIns="64639" bIns="32319"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2300" dirty="0"/>
              <a:t>KIT – The Research</a:t>
            </a:r>
            <a:r>
              <a:rPr lang="de-DE" altLang="de-DE" sz="2300" baseline="0" dirty="0"/>
              <a:t> </a:t>
            </a:r>
            <a:r>
              <a:rPr lang="de-DE" altLang="de-DE" sz="2300" dirty="0"/>
              <a:t>University in </a:t>
            </a:r>
            <a:r>
              <a:rPr lang="de-DE" altLang="de-DE" sz="2300" dirty="0" err="1"/>
              <a:t>the</a:t>
            </a:r>
            <a:r>
              <a:rPr lang="de-DE" altLang="de-DE" sz="2300" dirty="0"/>
              <a:t> Helmholtz </a:t>
            </a:r>
            <a:r>
              <a:rPr lang="de-DE" altLang="de-DE" sz="2300" dirty="0" err="1"/>
              <a:t>Association</a:t>
            </a:r>
            <a:endParaRPr lang="de-DE" altLang="de-DE" sz="2300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7E2F8F5-B46C-4949-81BE-04DE02CFBD9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3196605" y="1760921"/>
            <a:ext cx="3576790" cy="1029171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F1A76CDA-D189-0045-8D74-76F1856D4139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53346" y="1760921"/>
            <a:ext cx="2659356" cy="1029171"/>
          </a:xfrm>
          <a:prstGeom prst="rect">
            <a:avLst/>
          </a:prstGeom>
        </p:spPr>
      </p:pic>
      <p:sp>
        <p:nvSpPr>
          <p:cNvPr id="10" name="Diagonal liegende Ecken des Rechtecks abrunden 9">
            <a:extLst>
              <a:ext uri="{FF2B5EF4-FFF2-40B4-BE49-F238E27FC236}">
                <a16:creationId xmlns:a16="http://schemas.microsoft.com/office/drawing/2014/main" id="{79C5EA91-5CCB-6B4C-891C-EF5D18DB8DB2}"/>
              </a:ext>
            </a:extLst>
          </p:cNvPr>
          <p:cNvSpPr/>
          <p:nvPr userDrawn="1"/>
        </p:nvSpPr>
        <p:spPr bwMode="auto">
          <a:xfrm rot="5400000">
            <a:off x="-3490669" y="4555632"/>
            <a:ext cx="28349978" cy="20266831"/>
          </a:xfrm>
          <a:prstGeom prst="round2DiagRect">
            <a:avLst>
              <a:gd name="adj1" fmla="val 2453"/>
              <a:gd name="adj2" fmla="val 0"/>
            </a:avLst>
          </a:prstGeom>
          <a:noFill/>
          <a:ln w="635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4584" tIns="32292" rIns="64584" bIns="3229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00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25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952518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2952518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Arial" charset="0"/>
        </a:defRPr>
      </a:lvl2pPr>
      <a:lvl3pPr algn="l" defTabSz="2952518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Arial" charset="0"/>
        </a:defRPr>
      </a:lvl3pPr>
      <a:lvl4pPr algn="l" defTabSz="2952518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Arial" charset="0"/>
        </a:defRPr>
      </a:lvl4pPr>
      <a:lvl5pPr algn="l" defTabSz="2952518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Arial" charset="0"/>
        </a:defRPr>
      </a:lvl5pPr>
      <a:lvl6pPr marL="323195" algn="l" defTabSz="2952518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Arial" charset="0"/>
        </a:defRPr>
      </a:lvl6pPr>
      <a:lvl7pPr marL="646389" algn="l" defTabSz="2952518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Arial" charset="0"/>
        </a:defRPr>
      </a:lvl7pPr>
      <a:lvl8pPr marL="969584" algn="l" defTabSz="2952518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Arial" charset="0"/>
        </a:defRPr>
      </a:lvl8pPr>
      <a:lvl9pPr marL="1292779" algn="l" defTabSz="2952518" rtl="0" eaLnBrk="1" fontAlgn="base" hangingPunct="1">
        <a:spcBef>
          <a:spcPct val="0"/>
        </a:spcBef>
        <a:spcAft>
          <a:spcPct val="0"/>
        </a:spcAft>
        <a:defRPr sz="5700" b="1">
          <a:solidFill>
            <a:schemeClr val="tx1"/>
          </a:solidFill>
          <a:latin typeface="Arial" charset="0"/>
        </a:defRPr>
      </a:lvl9pPr>
    </p:titleStyle>
    <p:bodyStyle>
      <a:lvl1pPr marL="430926" indent="-430926" algn="l" defTabSz="2952518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1023450" indent="-465715" algn="l" defTabSz="2952518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589041" indent="-438782" algn="l" defTabSz="2952518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800">
          <a:solidFill>
            <a:schemeClr val="tx1"/>
          </a:solidFill>
          <a:latin typeface="+mn-lt"/>
        </a:defRPr>
      </a:lvl3pPr>
      <a:lvl4pPr marL="2154631" indent="-438782" algn="l" defTabSz="2952518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800">
          <a:solidFill>
            <a:schemeClr val="tx1"/>
          </a:solidFill>
          <a:latin typeface="+mn-lt"/>
        </a:defRPr>
      </a:lvl4pPr>
      <a:lvl5pPr marL="2720222" indent="-438782" algn="l" defTabSz="2952518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800">
          <a:solidFill>
            <a:schemeClr val="tx1"/>
          </a:solidFill>
          <a:latin typeface="+mn-lt"/>
        </a:defRPr>
      </a:lvl5pPr>
      <a:lvl6pPr marL="3043417" indent="-438782" algn="l" defTabSz="2952518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800">
          <a:solidFill>
            <a:schemeClr val="tx1"/>
          </a:solidFill>
          <a:latin typeface="+mn-lt"/>
        </a:defRPr>
      </a:lvl6pPr>
      <a:lvl7pPr marL="3366611" indent="-438782" algn="l" defTabSz="2952518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800">
          <a:solidFill>
            <a:schemeClr val="tx1"/>
          </a:solidFill>
          <a:latin typeface="+mn-lt"/>
        </a:defRPr>
      </a:lvl7pPr>
      <a:lvl8pPr marL="3689806" indent="-438782" algn="l" defTabSz="2952518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800">
          <a:solidFill>
            <a:schemeClr val="tx1"/>
          </a:solidFill>
          <a:latin typeface="+mn-lt"/>
        </a:defRPr>
      </a:lvl8pPr>
      <a:lvl9pPr marL="4013001" indent="-438782" algn="l" defTabSz="2952518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8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3195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6389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9584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2779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15973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9168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62363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85557" algn="l" defTabSz="64638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15667" y="5433177"/>
            <a:ext cx="3184350" cy="3184350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bg1">
                <a:lumMod val="65000"/>
              </a:schemeClr>
            </a:solidFill>
            <a:miter lim="800000"/>
          </a:ln>
          <a:effectLst/>
        </p:spPr>
      </p:pic>
      <p:sp>
        <p:nvSpPr>
          <p:cNvPr id="6" name="Textfeld 5"/>
          <p:cNvSpPr txBox="1"/>
          <p:nvPr/>
        </p:nvSpPr>
        <p:spPr>
          <a:xfrm>
            <a:off x="553452" y="3355233"/>
            <a:ext cx="20267355" cy="936115"/>
          </a:xfrm>
          <a:prstGeom prst="rect">
            <a:avLst/>
          </a:prstGeom>
          <a:solidFill>
            <a:schemeClr val="bg2"/>
          </a:solidFill>
        </p:spPr>
        <p:txBody>
          <a:bodyPr wrap="square" lIns="64639" tIns="32319" rIns="64639" bIns="32319" rtlCol="0">
            <a:spAutoFit/>
          </a:bodyPr>
          <a:lstStyle/>
          <a:p>
            <a:endParaRPr lang="de-DE" sz="5700" b="1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960138" y="4359756"/>
            <a:ext cx="18939879" cy="557712"/>
          </a:xfrm>
          <a:prstGeom prst="rect">
            <a:avLst/>
          </a:prstGeom>
          <a:noFill/>
        </p:spPr>
        <p:txBody>
          <a:bodyPr wrap="square" lIns="64639" tIns="32319" rIns="64639" bIns="32319" rtlCol="0">
            <a:spAutoFit/>
          </a:bodyPr>
          <a:lstStyle/>
          <a:p>
            <a:r>
              <a:rPr lang="de-DE" sz="3200" b="1" dirty="0">
                <a:solidFill>
                  <a:schemeClr val="bg2">
                    <a:lumMod val="50000"/>
                  </a:schemeClr>
                </a:solidFill>
              </a:rPr>
              <a:t>KSRI BACHELOR/MASTER THESIS</a:t>
            </a:r>
          </a:p>
        </p:txBody>
      </p:sp>
      <p:sp>
        <p:nvSpPr>
          <p:cNvPr id="12" name="AutoShape 25"/>
          <p:cNvSpPr>
            <a:spLocks noChangeArrowheads="1"/>
          </p:cNvSpPr>
          <p:nvPr/>
        </p:nvSpPr>
        <p:spPr bwMode="auto">
          <a:xfrm>
            <a:off x="1111996" y="5406986"/>
            <a:ext cx="15097822" cy="7146299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19050">
            <a:noFill/>
            <a:round/>
            <a:headEnd/>
            <a:tailEnd/>
          </a:ln>
          <a:effectLst/>
        </p:spPr>
        <p:txBody>
          <a:bodyPr wrap="none" lIns="180000" tIns="360000" rIns="108000" bIns="216000" anchor="t"/>
          <a:lstStyle>
            <a:lvl1pPr marL="609600" indent="-609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chemeClr val="bg2"/>
              </a:buClr>
            </a:pPr>
            <a:endParaRPr lang="en-US" sz="2300" dirty="0">
              <a:solidFill>
                <a:schemeClr val="bg2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6668080" y="8773242"/>
            <a:ext cx="3279524" cy="434601"/>
          </a:xfrm>
          <a:prstGeom prst="rect">
            <a:avLst/>
          </a:prstGeom>
          <a:noFill/>
        </p:spPr>
        <p:txBody>
          <a:bodyPr wrap="square" lIns="64639" tIns="32319" rIns="64639" bIns="32319" rtlCol="0">
            <a:spAutoFit/>
          </a:bodyPr>
          <a:lstStyle/>
          <a:p>
            <a:r>
              <a:rPr lang="de-DE" sz="2400" b="1" dirty="0" err="1">
                <a:solidFill>
                  <a:schemeClr val="bg2">
                    <a:lumMod val="50000"/>
                  </a:schemeClr>
                </a:solidFill>
              </a:rPr>
              <a:t>Forename</a:t>
            </a:r>
            <a:r>
              <a:rPr lang="de-DE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sz="2400" b="1" dirty="0" err="1">
                <a:solidFill>
                  <a:schemeClr val="bg2">
                    <a:lumMod val="50000"/>
                  </a:schemeClr>
                </a:solidFill>
              </a:rPr>
              <a:t>Surname</a:t>
            </a:r>
            <a:endParaRPr lang="de-DE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684654" y="5117706"/>
            <a:ext cx="7398500" cy="63094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3500" b="1" dirty="0">
                <a:solidFill>
                  <a:schemeClr val="bg2"/>
                </a:solidFill>
              </a:rPr>
              <a:t>MOTIVATION AND FOUNDATIONS</a:t>
            </a:r>
            <a:endParaRPr lang="en-US" sz="3500" b="1" dirty="0">
              <a:solidFill>
                <a:schemeClr val="bg2"/>
              </a:solidFill>
            </a:endParaRPr>
          </a:p>
        </p:txBody>
      </p:sp>
      <p:sp>
        <p:nvSpPr>
          <p:cNvPr id="40" name="AutoShape 25"/>
          <p:cNvSpPr>
            <a:spLocks noChangeArrowheads="1"/>
          </p:cNvSpPr>
          <p:nvPr/>
        </p:nvSpPr>
        <p:spPr bwMode="auto">
          <a:xfrm>
            <a:off x="1103780" y="23255935"/>
            <a:ext cx="9338338" cy="5118695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180000" tIns="360000" rIns="45688" bIns="22843" anchor="t"/>
          <a:lstStyle>
            <a:lvl1pPr marL="609600" indent="-609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Clr>
                <a:schemeClr val="bg2"/>
              </a:buClr>
              <a:buFont typeface="Wingdings" charset="2"/>
              <a:buChar char="§"/>
            </a:pPr>
            <a:endParaRPr lang="en-US" sz="2300" dirty="0">
              <a:solidFill>
                <a:schemeClr val="bg2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1726011" y="23002831"/>
            <a:ext cx="5521961" cy="63094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3500" b="1" dirty="0">
                <a:solidFill>
                  <a:schemeClr val="bg2"/>
                </a:solidFill>
              </a:rPr>
              <a:t>PRELIMINARY FINDINGS</a:t>
            </a:r>
            <a:endParaRPr lang="en-US" sz="3500" b="1" dirty="0">
              <a:solidFill>
                <a:schemeClr val="bg2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960138" y="3322797"/>
            <a:ext cx="2217274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5700" b="1" dirty="0">
                <a:solidFill>
                  <a:srgbClr val="FFFFFF"/>
                </a:solidFill>
              </a:rPr>
              <a:t>TITLE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6668080" y="9316420"/>
            <a:ext cx="4509160" cy="342268"/>
          </a:xfrm>
          <a:prstGeom prst="rect">
            <a:avLst/>
          </a:prstGeom>
          <a:noFill/>
        </p:spPr>
        <p:txBody>
          <a:bodyPr wrap="square" lIns="64639" tIns="32319" rIns="64639" bIns="32319" rtlCol="0">
            <a:spAutoFit/>
          </a:bodyPr>
          <a:lstStyle/>
          <a:p>
            <a:r>
              <a:rPr lang="de-DE" sz="1800" b="1" dirty="0" err="1">
                <a:solidFill>
                  <a:schemeClr val="bg2">
                    <a:lumMod val="50000"/>
                  </a:schemeClr>
                </a:solidFill>
              </a:rPr>
              <a:t>forename.surname@student.kit.edu</a:t>
            </a:r>
            <a:endParaRPr lang="de-DE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AutoShape 25">
            <a:extLst>
              <a:ext uri="{FF2B5EF4-FFF2-40B4-BE49-F238E27FC236}">
                <a16:creationId xmlns:a16="http://schemas.microsoft.com/office/drawing/2014/main" id="{0FF074F5-15C4-9948-AE2E-CE80303C7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780" y="16121707"/>
            <a:ext cx="19050842" cy="6508107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180000" tIns="360000" rIns="45688" bIns="22843" anchor="t"/>
          <a:lstStyle>
            <a:lvl1pPr marL="609600" indent="-609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lvl="5" indent="0">
              <a:spcBef>
                <a:spcPct val="50000"/>
              </a:spcBef>
              <a:buClr>
                <a:schemeClr val="bg2"/>
              </a:buClr>
            </a:pPr>
            <a:endParaRPr lang="en-US" sz="2300" dirty="0">
              <a:solidFill>
                <a:schemeClr val="bg2"/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1726012" y="15893102"/>
            <a:ext cx="4549643" cy="63094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3500" b="1" dirty="0">
                <a:solidFill>
                  <a:schemeClr val="bg2"/>
                </a:solidFill>
              </a:rPr>
              <a:t>RESEARCH DESIGN</a:t>
            </a:r>
            <a:endParaRPr lang="en-US" sz="3500" b="1" dirty="0">
              <a:solidFill>
                <a:schemeClr val="bg2"/>
              </a:solidFill>
            </a:endParaRPr>
          </a:p>
        </p:txBody>
      </p:sp>
      <p:sp>
        <p:nvSpPr>
          <p:cNvPr id="24" name="AutoShape 25">
            <a:extLst>
              <a:ext uri="{FF2B5EF4-FFF2-40B4-BE49-F238E27FC236}">
                <a16:creationId xmlns:a16="http://schemas.microsoft.com/office/drawing/2014/main" id="{80A13024-D5B2-B547-ACB1-B16527453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4500" y="23255935"/>
            <a:ext cx="9338338" cy="5132847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180000" tIns="360000" rIns="45688" bIns="22843" anchor="t"/>
          <a:lstStyle>
            <a:lvl1pPr marL="609600" indent="-609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Clr>
                <a:schemeClr val="bg2"/>
              </a:buClr>
              <a:buFont typeface="Wingdings" charset="2"/>
              <a:buChar char="§"/>
            </a:pPr>
            <a:r>
              <a:rPr lang="en-US" altLang="zh-CN" sz="2300" dirty="0">
                <a:solidFill>
                  <a:schemeClr val="bg2"/>
                </a:solidFill>
              </a:rPr>
              <a:t>…</a:t>
            </a:r>
            <a:endParaRPr lang="en-US" sz="2300" dirty="0">
              <a:solidFill>
                <a:schemeClr val="bg2"/>
              </a:solidFill>
            </a:endParaRPr>
          </a:p>
          <a:p>
            <a:pPr marL="342900" lvl="5" indent="-342900">
              <a:spcBef>
                <a:spcPct val="50000"/>
              </a:spcBef>
              <a:buClr>
                <a:schemeClr val="bg2"/>
              </a:buClr>
              <a:buFont typeface="Wingdings" charset="2"/>
              <a:buChar char="§"/>
            </a:pPr>
            <a:r>
              <a:rPr lang="en-US" sz="2300" dirty="0">
                <a:solidFill>
                  <a:schemeClr val="bg2"/>
                </a:solidFill>
              </a:rPr>
              <a:t>…</a:t>
            </a:r>
          </a:p>
          <a:p>
            <a:pPr marL="342900" lvl="5" indent="-342900">
              <a:spcBef>
                <a:spcPct val="50000"/>
              </a:spcBef>
              <a:buClr>
                <a:schemeClr val="bg2"/>
              </a:buClr>
              <a:buFont typeface="Wingdings" charset="2"/>
              <a:buChar char="§"/>
            </a:pPr>
            <a:r>
              <a:rPr lang="en-US" sz="2300" dirty="0">
                <a:solidFill>
                  <a:schemeClr val="bg2"/>
                </a:solidFill>
              </a:rPr>
              <a:t>…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11114158" y="23002831"/>
            <a:ext cx="7277313" cy="63094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3500" b="1" dirty="0">
                <a:solidFill>
                  <a:schemeClr val="bg2"/>
                </a:solidFill>
              </a:rPr>
              <a:t>NEXT STEPS AND CHALLENGES</a:t>
            </a:r>
          </a:p>
        </p:txBody>
      </p:sp>
      <p:sp>
        <p:nvSpPr>
          <p:cNvPr id="18" name="AutoShape 25">
            <a:extLst>
              <a:ext uri="{FF2B5EF4-FFF2-40B4-BE49-F238E27FC236}">
                <a16:creationId xmlns:a16="http://schemas.microsoft.com/office/drawing/2014/main" id="{073EBC89-4D77-D343-8F96-66042D635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996" y="13135389"/>
            <a:ext cx="19050842" cy="2396002"/>
          </a:xfrm>
          <a:prstGeom prst="roundRect">
            <a:avLst>
              <a:gd name="adj" fmla="val 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180000" tIns="360000" rIns="45688" bIns="22843" anchor="t"/>
          <a:lstStyle>
            <a:lvl1pPr marL="609600" indent="-609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defTabSz="4171950"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4171950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altLang="zh-CN" sz="2800" dirty="0"/>
              <a:t>…</a:t>
            </a:r>
          </a:p>
          <a:p>
            <a:pPr marL="457200" indent="-457200" eaLnBrk="1" hangingPunct="1">
              <a:spcBef>
                <a:spcPct val="5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altLang="zh-CN" sz="2800" dirty="0"/>
              <a:t>…</a:t>
            </a:r>
          </a:p>
          <a:p>
            <a:pPr marL="457200" indent="-457200" eaLnBrk="1" hangingPunct="1">
              <a:spcBef>
                <a:spcPct val="5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2800" dirty="0"/>
              <a:t>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CFEFA3-1EC4-5140-9387-867E0BF21815}"/>
              </a:ext>
            </a:extLst>
          </p:cNvPr>
          <p:cNvSpPr/>
          <p:nvPr/>
        </p:nvSpPr>
        <p:spPr>
          <a:xfrm>
            <a:off x="1684654" y="12892617"/>
            <a:ext cx="441178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3500" b="1" dirty="0">
                <a:solidFill>
                  <a:schemeClr val="bg2"/>
                </a:solidFill>
              </a:rPr>
              <a:t>RESEARCH QUESTIONS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742D735-2634-3040-9B1B-E00431F75642}"/>
              </a:ext>
            </a:extLst>
          </p:cNvPr>
          <p:cNvSpPr txBox="1"/>
          <p:nvPr/>
        </p:nvSpPr>
        <p:spPr>
          <a:xfrm>
            <a:off x="1486782" y="6229527"/>
            <a:ext cx="143872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Anmerkungen: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Texte innerhalb der Boxen bitten in schwarzer Farbe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Schriftgröße mind. 28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Bei rechtzeitiger Abgabe (siehe Mail) drucken wir (KSRI) das Poster in A1 aus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Die Poster-Session soll möglichst interaktiv ausfallen</a:t>
            </a:r>
          </a:p>
          <a:p>
            <a:pPr marL="780395" lvl="1" indent="-457200">
              <a:buFont typeface="Arial" panose="020B0604020202020204" pitchFamily="34" charset="0"/>
              <a:buChar char="•"/>
            </a:pPr>
            <a:r>
              <a:rPr lang="de-DE" dirty="0"/>
              <a:t>Diskussionen am Poster sind ausdrücklich erwünscht – versucht, einen klassischen Vortrag vorm Poster gegenzusteuern</a:t>
            </a:r>
          </a:p>
          <a:p>
            <a:pPr marL="780395" lvl="1" indent="-457200">
              <a:buFont typeface="Arial" panose="020B0604020202020204" pitchFamily="34" charset="0"/>
              <a:buChar char="•"/>
            </a:pPr>
            <a:r>
              <a:rPr lang="de-DE" dirty="0"/>
              <a:t>Wo braucht ihr Input? Ihr könnt gerne eigene Diskussionspunkte mitbringen und auch proaktiv ansprechen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Die aktuellen Boxen dienen als Inspiration – ihr könnt diese gerne ändern. Denkt aber bitte daran, dass euer Poster wissenschaftlichen Standards entspricht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13" name="Gefaltete Ecke 12">
            <a:extLst>
              <a:ext uri="{FF2B5EF4-FFF2-40B4-BE49-F238E27FC236}">
                <a16:creationId xmlns:a16="http://schemas.microsoft.com/office/drawing/2014/main" id="{1E31EF80-498E-D745-8136-D6E49C0108E0}"/>
              </a:ext>
            </a:extLst>
          </p:cNvPr>
          <p:cNvSpPr/>
          <p:nvPr/>
        </p:nvSpPr>
        <p:spPr bwMode="auto">
          <a:xfrm>
            <a:off x="10086548" y="15060928"/>
            <a:ext cx="3488944" cy="3821615"/>
          </a:xfrm>
          <a:prstGeom prst="foldedCorner">
            <a:avLst>
              <a:gd name="adj" fmla="val 22304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 defTabSz="4176713"/>
            <a:endParaRPr lang="de-DE" sz="3200" dirty="0">
              <a:solidFill>
                <a:schemeClr val="bg2">
                  <a:lumMod val="50000"/>
                </a:schemeClr>
              </a:solidFill>
            </a:endParaRPr>
          </a:p>
          <a:p>
            <a:pPr lvl="1" defTabSz="4176713"/>
            <a:r>
              <a:rPr lang="de-DE" sz="3200" dirty="0">
                <a:solidFill>
                  <a:schemeClr val="bg2">
                    <a:lumMod val="50000"/>
                  </a:schemeClr>
                </a:solidFill>
              </a:rPr>
              <a:t>TIPP:</a:t>
            </a:r>
          </a:p>
          <a:p>
            <a:pPr lvl="1" defTabSz="4176713"/>
            <a:r>
              <a:rPr lang="de-DE" sz="3200" dirty="0">
                <a:solidFill>
                  <a:schemeClr val="bg2">
                    <a:lumMod val="50000"/>
                  </a:schemeClr>
                </a:solidFill>
              </a:rPr>
              <a:t>Es empfiehlt sich, Grafiken zu verwenden!</a:t>
            </a:r>
            <a:endParaRPr kumimoji="0" lang="de-DE" sz="3200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PhD-Poster_A1_2017_04_11">
  <a:themeElements>
    <a:clrScheme name="KIT_W-Poster_A0_hoch_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D9D9D9"/>
      </a:hlink>
      <a:folHlink>
        <a:srgbClr val="B3E0DA"/>
      </a:folHlink>
    </a:clrScheme>
    <a:fontScheme name="KIT_W-Poster_A0_hoch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IT_W-Poster_A0_hoch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D9D9D9"/>
        </a:hlink>
        <a:folHlink>
          <a:srgbClr val="B3E0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89B475BE900DF4B8BB08FCAECF5C53E" ma:contentTypeVersion="0" ma:contentTypeDescription="Ein neues Dokument erstellen." ma:contentTypeScope="" ma:versionID="19001c7eef494f7fba39ca1e55a7673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f5dc90cf06628c3b90945c8266c24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834558-8B4E-4DB7-AEB6-A1C742C2A7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E0901F-E864-4796-A7C8-9619D170D397}">
  <ds:schemaRefs>
    <ds:schemaRef ds:uri="http://purl.org/dc/dcmitype/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089B983-F0E6-4581-B388-A90E452553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Template-PhD-Poster_A1_2017_05_05</Template>
  <TotalTime>0</TotalTime>
  <Words>137</Words>
  <Application>Microsoft Macintosh PowerPoint</Application>
  <PresentationFormat>Benutzerdefiniert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Wingdings</vt:lpstr>
      <vt:lpstr>Template-PhD-Poster_A1_2017_04_11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ksri-hiwi</dc:creator>
  <cp:keywords/>
  <dc:description/>
  <cp:lastModifiedBy>Heinz, Daniel (KSRI)</cp:lastModifiedBy>
  <cp:revision>80</cp:revision>
  <dcterms:created xsi:type="dcterms:W3CDTF">2017-08-17T06:46:50Z</dcterms:created>
  <dcterms:modified xsi:type="dcterms:W3CDTF">2021-11-10T08:29:43Z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0x010100589B475BE900DF4B8BB08FCAECF5C53E</vt:lpwstr>
  </property>
</Properties>
</file>